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317" r:id="rId4"/>
    <p:sldId id="299" r:id="rId5"/>
    <p:sldId id="300" r:id="rId6"/>
    <p:sldId id="314" r:id="rId7"/>
    <p:sldId id="336" r:id="rId8"/>
    <p:sldId id="337" r:id="rId9"/>
    <p:sldId id="330" r:id="rId10"/>
    <p:sldId id="331" r:id="rId11"/>
    <p:sldId id="332" r:id="rId12"/>
    <p:sldId id="303" r:id="rId13"/>
    <p:sldId id="291" r:id="rId14"/>
    <p:sldId id="266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5DD5FF"/>
    <a:srgbClr val="FF0D97"/>
    <a:srgbClr val="003635"/>
    <a:srgbClr val="9EFF29"/>
    <a:srgbClr val="C80064"/>
    <a:srgbClr val="C33A1F"/>
    <a:srgbClr val="FF2549"/>
    <a:srgbClr val="007033"/>
    <a:srgbClr val="D637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29" autoAdjust="0"/>
  </p:normalViewPr>
  <p:slideViewPr>
    <p:cSldViewPr snapToGrid="0">
      <p:cViewPr varScale="1">
        <p:scale>
          <a:sx n="109" d="100"/>
          <a:sy n="109" d="100"/>
        </p:scale>
        <p:origin x="869" y="-11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8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3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78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7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2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8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2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2561" y="1319981"/>
            <a:ext cx="7978879" cy="1592826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679" y="3487992"/>
            <a:ext cx="8001000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5DD5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4" y="135848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172498"/>
            <a:ext cx="8246070" cy="3605978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732" y="539273"/>
            <a:ext cx="6283782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DD5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6613" y="1437968"/>
            <a:ext cx="6304935" cy="3383264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8" y="227400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167025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14265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2" y="167025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2" y="214265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gray.epch@elp.twcbc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mailto:dherald.epch@elp.twcbc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help.bitfocus.com/the-history-tab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bitfocus.com/staff-member-administr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p.bitfocus.com/accessing-clarity-human-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8400" y="1237206"/>
            <a:ext cx="6975987" cy="1659188"/>
          </a:xfrm>
        </p:spPr>
        <p:txBody>
          <a:bodyPr>
            <a:normAutofit fontScale="90000"/>
          </a:bodyPr>
          <a:lstStyle/>
          <a:p>
            <a:r>
              <a:rPr lang="en-US" dirty="0"/>
              <a:t>El Paso HMIS </a:t>
            </a:r>
            <a:br>
              <a:rPr lang="en-US" dirty="0"/>
            </a:br>
            <a:r>
              <a:rPr lang="en-US" dirty="0"/>
              <a:t>Steering Committee Meeting</a:t>
            </a:r>
            <a:br>
              <a:rPr lang="en-US" dirty="0"/>
            </a:br>
            <a:r>
              <a:rPr lang="en-US" dirty="0"/>
              <a:t>“The More You Know”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9489" y="3355252"/>
            <a:ext cx="7875639" cy="73004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December 2023</a:t>
            </a:r>
            <a:endParaRPr lang="en-US" dirty="0"/>
          </a:p>
          <a:p>
            <a:r>
              <a:rPr lang="en-US" dirty="0"/>
              <a:t>epchomeless.org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429" y="2296633"/>
            <a:ext cx="1582517" cy="8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1289"/>
            <a:ext cx="8259098" cy="763526"/>
          </a:xfrm>
        </p:spPr>
        <p:txBody>
          <a:bodyPr/>
          <a:lstStyle/>
          <a:p>
            <a:r>
              <a:rPr lang="en-US" dirty="0" smtClean="0"/>
              <a:t>2023 EPCH HMIS Survey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237" y="1041009"/>
            <a:ext cx="54934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will be sending out the 2023 HMIS Survey immediately after todays HMIS Steering Committee Meeting!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Please complete the survey as soon as possible.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Last day to complete will be </a:t>
            </a:r>
            <a:r>
              <a:rPr lang="en-US" sz="2400" dirty="0" smtClean="0">
                <a:solidFill>
                  <a:srgbClr val="FF0000"/>
                </a:solidFill>
              </a:rPr>
              <a:t>January 5</a:t>
            </a:r>
            <a:r>
              <a:rPr lang="en-US" sz="2400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dirty="0" smtClean="0">
                <a:solidFill>
                  <a:srgbClr val="FF0000"/>
                </a:solidFill>
              </a:rPr>
              <a:t>, 2024.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Individual results will not be shared. We will gather all answers and show the total results in next month’s HMIS meeting.</a:t>
            </a:r>
          </a:p>
          <a:p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671" y="1167618"/>
            <a:ext cx="3558093" cy="20060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671" y="3173635"/>
            <a:ext cx="3558093" cy="19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30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848"/>
            <a:ext cx="8259098" cy="763526"/>
          </a:xfrm>
        </p:spPr>
        <p:txBody>
          <a:bodyPr/>
          <a:lstStyle/>
          <a:p>
            <a:r>
              <a:rPr lang="en-US" dirty="0" smtClean="0"/>
              <a:t>2024 HMIS Data Standards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026942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new 2024 HUD HMIS Data Standards are live!</a:t>
            </a:r>
          </a:p>
          <a:p>
            <a:r>
              <a:rPr lang="en-US" sz="2400" dirty="0" smtClean="0"/>
              <a:t>Review of the changes: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Client Refused </a:t>
            </a:r>
            <a:r>
              <a:rPr lang="en-US" sz="2400" dirty="0" smtClean="0">
                <a:sym typeface="Wingdings" panose="05000000000000000000" pitchFamily="2" charset="2"/>
              </a:rPr>
              <a:t> Client Prefers Not To Answer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Gender: Man (Boy) Woman (Girl)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Race &amp; Ethnicity: Combined. Added </a:t>
            </a:r>
            <a:r>
              <a:rPr lang="en-US" sz="2400" dirty="0">
                <a:sym typeface="Wingdings" panose="05000000000000000000" pitchFamily="2" charset="2"/>
              </a:rPr>
              <a:t>M</a:t>
            </a:r>
            <a:r>
              <a:rPr lang="en-US" sz="2400" dirty="0" smtClean="0">
                <a:sym typeface="Wingdings" panose="05000000000000000000" pitchFamily="2" charset="2"/>
              </a:rPr>
              <a:t>iddle Eastern/N. African.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Translation Assistance Needed: New Question for all programs!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Prior Living Situation/Destination: Rental By Client </a:t>
            </a:r>
            <a:r>
              <a:rPr lang="en-US" sz="2400" u="sng" dirty="0" smtClean="0">
                <a:sym typeface="Wingdings" panose="05000000000000000000" pitchFamily="2" charset="2"/>
              </a:rPr>
              <a:t>with</a:t>
            </a:r>
            <a:r>
              <a:rPr lang="en-US" sz="2400" dirty="0" smtClean="0">
                <a:sym typeface="Wingdings" panose="05000000000000000000" pitchFamily="2" charset="2"/>
              </a:rPr>
              <a:t> Ongoing Subsidy: Subsidy Type- MUST Provide what kind of Subsidy.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HMIS Reports-All reports in BETA have been tested and are ready to use for submission!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Wingdings" panose="05000000000000000000" pitchFamily="2" charset="2"/>
              </a:rPr>
              <a:t>Any questions on the new 2024 Data Standards?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186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813" y="140676"/>
            <a:ext cx="5416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8813" y="1048044"/>
            <a:ext cx="897518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Both November and December updates are now live! </a:t>
            </a:r>
            <a:endParaRPr lang="en-US" sz="2400" dirty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Please complete the 2023 HMIS Survey as soon as possible. We appreciate your thoughts and comments on the system and how we are doing!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If you run into anything new due to the recent HUD HMIS Data Standard updates, please reach out to us so we can help!</a:t>
            </a: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946975" y="4273250"/>
            <a:ext cx="4662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35936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118" y="239151"/>
            <a:ext cx="5978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EPCH HMIS “Eyes on the Fries!”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878" y="239151"/>
            <a:ext cx="51435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6271" y="1083212"/>
            <a:ext cx="4790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HMIS Zoom Lunch Meeting!</a:t>
            </a:r>
          </a:p>
          <a:p>
            <a:pPr algn="ctr"/>
            <a:endParaRPr lang="en-US" sz="20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Open to anyone who needs help or has questions with HMIS!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Zoom meeting will be from 11:30am-1:30pm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Next meeting is on Friday </a:t>
            </a:r>
            <a:r>
              <a:rPr lang="en-US" sz="2000" b="1" dirty="0" smtClean="0"/>
              <a:t>1/19/24!</a:t>
            </a:r>
            <a:endParaRPr lang="en-US" sz="2000" b="1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Bring your questions, concerns and lunch!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000" b="1" dirty="0"/>
              <a:t>Hosted by Denver Herald (HMIS Tech)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algn="ctr"/>
            <a:r>
              <a:rPr lang="en-US" sz="2000" b="1" dirty="0"/>
              <a:t>Hope To See You There!</a:t>
            </a:r>
          </a:p>
        </p:txBody>
      </p:sp>
    </p:spTree>
    <p:extLst>
      <p:ext uri="{BB962C8B-B14F-4D97-AF65-F5344CB8AC3E}">
        <p14:creationId xmlns:p14="http://schemas.microsoft.com/office/powerpoint/2010/main" val="389709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33FDD3-1B6E-491C-B805-1925A8ADB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318" y="227400"/>
            <a:ext cx="8093365" cy="763525"/>
          </a:xfrm>
        </p:spPr>
        <p:txBody>
          <a:bodyPr anchor="ctr"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35683B-F6F1-49FA-88B4-DBE93949E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385374" y="1416970"/>
            <a:ext cx="5213653" cy="34991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EPCH Contact Information: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-Gary Gray-HMIS Senior Administrator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hlinkClick r:id="rId3"/>
              </a:rPr>
              <a:t>ggray.epch@elp.twcbc.com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-Denver Herald- HMIS Support Technician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hlinkClick r:id="rId4"/>
              </a:rPr>
              <a:t>dherald.epch@elp.twcbc.com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-EPCH Phone Number (Office Hours: M-F 8am-5pm)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000" b="0" i="0" dirty="0">
                <a:effectLst/>
              </a:rPr>
              <a:t>(915) 843-2170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/>
              <a:t>WE ARE HERE TO HELP!</a:t>
            </a:r>
          </a:p>
        </p:txBody>
      </p:sp>
      <p:pic>
        <p:nvPicPr>
          <p:cNvPr id="2052" name="Picture 4" descr="https://i.imgflip.com/7v1fk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9" y="1183757"/>
            <a:ext cx="3453208" cy="38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1718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Will Be Covered?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6226"/>
            <a:ext cx="9144000" cy="4027273"/>
          </a:xfrm>
        </p:spPr>
        <p:txBody>
          <a:bodyPr>
            <a:normAutofit/>
          </a:bodyPr>
          <a:lstStyle/>
          <a:p>
            <a:r>
              <a:rPr lang="en-US" dirty="0" smtClean="0"/>
              <a:t>Clarity </a:t>
            </a:r>
            <a:r>
              <a:rPr lang="en-US" dirty="0"/>
              <a:t>Feature Update – </a:t>
            </a:r>
            <a:r>
              <a:rPr lang="en-US" dirty="0" smtClean="0"/>
              <a:t>November &amp; December 2023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2023 EPCH HMIS Survey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2024 HUD Data Standards – How’s it going?</a:t>
            </a:r>
          </a:p>
          <a:p>
            <a:endParaRPr lang="en-US" dirty="0"/>
          </a:p>
          <a:p>
            <a:r>
              <a:rPr lang="en-US" dirty="0" smtClean="0"/>
              <a:t>Conclusion/Questions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752" y="3848099"/>
            <a:ext cx="2365248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6" y="126633"/>
            <a:ext cx="8259098" cy="763526"/>
          </a:xfrm>
        </p:spPr>
        <p:txBody>
          <a:bodyPr/>
          <a:lstStyle/>
          <a:p>
            <a:r>
              <a:rPr lang="en-US" dirty="0"/>
              <a:t>Clarity </a:t>
            </a:r>
            <a:r>
              <a:rPr lang="en-US" dirty="0" smtClean="0"/>
              <a:t>Update-November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6" y="1010720"/>
            <a:ext cx="8246070" cy="13034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November 2023 update went live on November 13th, 2023.</a:t>
            </a:r>
          </a:p>
          <a:p>
            <a:r>
              <a:rPr lang="en-US" sz="2400" dirty="0"/>
              <a:t>Most of this month's updates focus on the ability to edit referral dates.</a:t>
            </a:r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rot="19412161">
            <a:off x="-367033" y="3045630"/>
            <a:ext cx="32273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New Update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Now Live!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983" y="2230013"/>
            <a:ext cx="1514686" cy="476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72" y="2710129"/>
            <a:ext cx="6096528" cy="9906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472" y="3700815"/>
            <a:ext cx="3779848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599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814"/>
            <a:ext cx="8259098" cy="763526"/>
          </a:xfrm>
        </p:spPr>
        <p:txBody>
          <a:bodyPr/>
          <a:lstStyle/>
          <a:p>
            <a:r>
              <a:rPr lang="en-US" dirty="0" smtClean="0"/>
              <a:t>Clarity Update-Edit Referra</a:t>
            </a:r>
            <a:r>
              <a:rPr lang="en-US" dirty="0"/>
              <a:t>l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752" y="4825162"/>
            <a:ext cx="581247" cy="31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0734"/>
          <a:stretch/>
        </p:blipFill>
        <p:spPr>
          <a:xfrm>
            <a:off x="0" y="2061893"/>
            <a:ext cx="7209145" cy="30816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95" y="1019908"/>
            <a:ext cx="8786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CE Staff has the ability to change the referral date in certain cases.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This should only be used in unique situations only.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you need a referral date changed, get with Alex or Denver.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10379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5061" y="126344"/>
            <a:ext cx="8259098" cy="763526"/>
          </a:xfrm>
        </p:spPr>
        <p:txBody>
          <a:bodyPr/>
          <a:lstStyle/>
          <a:p>
            <a:r>
              <a:rPr lang="en-US" dirty="0" smtClean="0"/>
              <a:t>Clarity Update-CQ Reassign Date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382" y="4834270"/>
            <a:ext cx="564618" cy="309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248" y="2237827"/>
            <a:ext cx="6645216" cy="2751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508" y="1090246"/>
            <a:ext cx="86094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If a client had been assigned to the Community Queue and you add the client to your program, you can adjust the reassign date to match the date of enrollment.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96734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484"/>
            <a:ext cx="7909160" cy="763526"/>
          </a:xfrm>
        </p:spPr>
        <p:txBody>
          <a:bodyPr/>
          <a:lstStyle/>
          <a:p>
            <a:r>
              <a:rPr lang="en-US" dirty="0" smtClean="0"/>
              <a:t>Clarity Update-Future 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05" y="1048043"/>
            <a:ext cx="8869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CE staff now has the ability to send a referral for a “Future Date”.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will see the referral states when it is scheduled.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10" y="2152358"/>
            <a:ext cx="8233669" cy="276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685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484"/>
            <a:ext cx="7909160" cy="763526"/>
          </a:xfrm>
        </p:spPr>
        <p:txBody>
          <a:bodyPr/>
          <a:lstStyle/>
          <a:p>
            <a:r>
              <a:rPr lang="en-US" dirty="0" smtClean="0"/>
              <a:t>Clarity Update-Future 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05" y="1048043"/>
            <a:ext cx="8869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 can also Cancel a referral that has a Future Date.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24890"/>
            <a:ext cx="6645216" cy="1112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305" y="2860308"/>
            <a:ext cx="82366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a user clicks the CANCEL button, a pop-up appears for the user to confirm the cancellation of the referral to the </a:t>
            </a:r>
            <a:r>
              <a:rPr lang="en-US" dirty="0" smtClean="0"/>
              <a:t>program.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 user clicks OK, the referral will be deleted from the </a:t>
            </a:r>
            <a:r>
              <a:rPr lang="en-US" u="sng" dirty="0">
                <a:hlinkClick r:id="rId4"/>
              </a:rPr>
              <a:t>HISTORY tab</a:t>
            </a:r>
            <a:r>
              <a:rPr lang="en-US" dirty="0"/>
              <a:t> and will not be created/reassigned on that future date.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Canceling the referral acts the same as deleting that referral (i.e., a canceled referral won’t be recorded as a “Denied” referral because it technically hasn’t happened yet).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Reports will distinguish between a deleted referral and a canceled referral.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838" y="1801097"/>
            <a:ext cx="2789162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87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96" y="126633"/>
            <a:ext cx="8259098" cy="763526"/>
          </a:xfrm>
        </p:spPr>
        <p:txBody>
          <a:bodyPr/>
          <a:lstStyle/>
          <a:p>
            <a:r>
              <a:rPr lang="en-US" dirty="0"/>
              <a:t>Clarity </a:t>
            </a:r>
            <a:r>
              <a:rPr lang="en-US" dirty="0" smtClean="0"/>
              <a:t>Update-December 2023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96" y="1010720"/>
            <a:ext cx="8246070" cy="130341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December 2023 update went live on December 11th, 2023.</a:t>
            </a:r>
          </a:p>
          <a:p>
            <a:r>
              <a:rPr lang="en-US" sz="2400" dirty="0" smtClean="0"/>
              <a:t>This month’s update focused on Security Measures.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 rot="19412161">
            <a:off x="-367033" y="3045630"/>
            <a:ext cx="32273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New Update</a:t>
            </a:r>
          </a:p>
          <a:p>
            <a:pPr algn="ctr"/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/>
                </a:solidFill>
              </a:rPr>
              <a:t>Now Live!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4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983" y="2230013"/>
            <a:ext cx="1514686" cy="476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472" y="2763474"/>
            <a:ext cx="6066046" cy="937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472" y="3911838"/>
            <a:ext cx="3711262" cy="110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261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991"/>
            <a:ext cx="8154140" cy="763526"/>
          </a:xfrm>
        </p:spPr>
        <p:txBody>
          <a:bodyPr/>
          <a:lstStyle/>
          <a:p>
            <a:r>
              <a:rPr lang="en-US" dirty="0" smtClean="0"/>
              <a:t>Clarity Update-Security Measures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305" y="1055077"/>
            <a:ext cx="88907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Clarity has implemented additional Security Measures for increased security within Clarity Human Services.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If, while a user is logged in, there is a change to their </a:t>
            </a:r>
            <a:r>
              <a:rPr lang="en-US" u="sng" dirty="0">
                <a:hlinkClick r:id="rId3"/>
              </a:rPr>
              <a:t>primary agency</a:t>
            </a:r>
            <a:r>
              <a:rPr lang="en-US" dirty="0"/>
              <a:t> or their </a:t>
            </a:r>
            <a:r>
              <a:rPr lang="en-US" u="sng" dirty="0">
                <a:hlinkClick r:id="rId3"/>
              </a:rPr>
              <a:t>access role</a:t>
            </a:r>
            <a:r>
              <a:rPr lang="en-US" dirty="0"/>
              <a:t> (either for their main role or for their role in an additional agency), the system will log the user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user’s </a:t>
            </a:r>
            <a:r>
              <a:rPr lang="en-US" u="sng" dirty="0">
                <a:hlinkClick r:id="rId4"/>
              </a:rPr>
              <a:t>password</a:t>
            </a:r>
            <a:r>
              <a:rPr lang="en-US" dirty="0"/>
              <a:t> is changed (either by the user or by a system administrator), the end user’s previous “session identifiers” (the unique numbers assigned by the server for the duration of the user’s session) are all made invalid.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Users who change their own passwords in their </a:t>
            </a:r>
            <a:r>
              <a:rPr lang="en-US" u="sng" dirty="0">
                <a:hlinkClick r:id="rId4"/>
              </a:rPr>
              <a:t>ACCOUNT SETTINGS</a:t>
            </a:r>
            <a:r>
              <a:rPr lang="en-US" dirty="0"/>
              <a:t> will not be logged out of their current session.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a user resets their password </a:t>
            </a:r>
            <a:r>
              <a:rPr lang="en-US" u="sng" dirty="0">
                <a:hlinkClick r:id="rId4"/>
              </a:rPr>
              <a:t>using the FORGOT PASSWORD function</a:t>
            </a:r>
            <a:r>
              <a:rPr lang="en-US" dirty="0"/>
              <a:t>, the system will log the user out wherever they are currently logged in. 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2173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On-screen Show (16:9)</PresentationFormat>
  <Paragraphs>91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Office Theme</vt:lpstr>
      <vt:lpstr>El Paso HMIS  Steering Committee Meeting “The More You Know”</vt:lpstr>
      <vt:lpstr>What Will Be Covered?</vt:lpstr>
      <vt:lpstr>Clarity Update-November 2023</vt:lpstr>
      <vt:lpstr>Clarity Update-Edit Referral</vt:lpstr>
      <vt:lpstr>Clarity Update-CQ Reassign Date</vt:lpstr>
      <vt:lpstr>Clarity Update-Future Date</vt:lpstr>
      <vt:lpstr>Clarity Update-Future Date</vt:lpstr>
      <vt:lpstr>Clarity Update-December 2023</vt:lpstr>
      <vt:lpstr>Clarity Update-Security Measures</vt:lpstr>
      <vt:lpstr>2023 EPCH HMIS Survey</vt:lpstr>
      <vt:lpstr>2024 HMIS Data Standards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2023-12-12T15:34:12Z</dcterms:modified>
  <cp:contentStatus/>
</cp:coreProperties>
</file>